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3" r:id="rId6"/>
    <p:sldId id="288" r:id="rId7"/>
    <p:sldId id="287" r:id="rId8"/>
    <p:sldId id="289" r:id="rId9"/>
    <p:sldId id="290" r:id="rId10"/>
  </p:sldIdLst>
  <p:sldSz cx="10058400" cy="6702425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72"/>
    <a:srgbClr val="B858A3"/>
    <a:srgbClr val="002A3C"/>
    <a:srgbClr val="D5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8057C-FFC4-412B-A5C5-51ACB5B8CC65}" v="14" dt="2024-01-26T13:59:01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7442" autoAdjust="0"/>
  </p:normalViewPr>
  <p:slideViewPr>
    <p:cSldViewPr>
      <p:cViewPr varScale="1">
        <p:scale>
          <a:sx n="47" d="100"/>
          <a:sy n="47" d="100"/>
        </p:scale>
        <p:origin x="1326" y="42"/>
      </p:cViewPr>
      <p:guideLst>
        <p:guide orient="horz" pos="2111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2" y="78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Kaufman" userId="96334e60-e498-466b-b279-5c902561c2da" providerId="ADAL" clId="{E168057C-FFC4-412B-A5C5-51ACB5B8CC65}"/>
    <pc:docChg chg="custSel modSld">
      <pc:chgData name="Elisa Kaufman" userId="96334e60-e498-466b-b279-5c902561c2da" providerId="ADAL" clId="{E168057C-FFC4-412B-A5C5-51ACB5B8CC65}" dt="2024-01-26T15:47:24.940" v="308" actId="20577"/>
      <pc:docMkLst>
        <pc:docMk/>
      </pc:docMkLst>
      <pc:sldChg chg="modSp mod">
        <pc:chgData name="Elisa Kaufman" userId="96334e60-e498-466b-b279-5c902561c2da" providerId="ADAL" clId="{E168057C-FFC4-412B-A5C5-51ACB5B8CC65}" dt="2024-01-26T15:47:24.940" v="308" actId="20577"/>
        <pc:sldMkLst>
          <pc:docMk/>
          <pc:sldMk cId="0" sldId="256"/>
        </pc:sldMkLst>
        <pc:spChg chg="mod">
          <ac:chgData name="Elisa Kaufman" userId="96334e60-e498-466b-b279-5c902561c2da" providerId="ADAL" clId="{E168057C-FFC4-412B-A5C5-51ACB5B8CC65}" dt="2024-01-26T15:47:24.940" v="30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Elisa Kaufman" userId="96334e60-e498-466b-b279-5c902561c2da" providerId="ADAL" clId="{E168057C-FFC4-412B-A5C5-51ACB5B8CC65}" dt="2024-01-26T13:16:35.299" v="57" actId="20577"/>
        <pc:sldMkLst>
          <pc:docMk/>
          <pc:sldMk cId="1304562708" sldId="283"/>
        </pc:sldMkLst>
        <pc:spChg chg="mod">
          <ac:chgData name="Elisa Kaufman" userId="96334e60-e498-466b-b279-5c902561c2da" providerId="ADAL" clId="{E168057C-FFC4-412B-A5C5-51ACB5B8CC65}" dt="2024-01-26T13:16:35.299" v="57" actId="20577"/>
          <ac:spMkLst>
            <pc:docMk/>
            <pc:sldMk cId="1304562708" sldId="283"/>
            <ac:spMk id="3" creationId="{AB5C7837-374C-565A-7745-A7FBB1A79C57}"/>
          </ac:spMkLst>
        </pc:spChg>
      </pc:sldChg>
      <pc:sldChg chg="modSp mod">
        <pc:chgData name="Elisa Kaufman" userId="96334e60-e498-466b-b279-5c902561c2da" providerId="ADAL" clId="{E168057C-FFC4-412B-A5C5-51ACB5B8CC65}" dt="2024-01-26T13:17:37.492" v="147" actId="20577"/>
        <pc:sldMkLst>
          <pc:docMk/>
          <pc:sldMk cId="753198646" sldId="288"/>
        </pc:sldMkLst>
        <pc:spChg chg="mod">
          <ac:chgData name="Elisa Kaufman" userId="96334e60-e498-466b-b279-5c902561c2da" providerId="ADAL" clId="{E168057C-FFC4-412B-A5C5-51ACB5B8CC65}" dt="2024-01-26T13:17:37.492" v="147" actId="20577"/>
          <ac:spMkLst>
            <pc:docMk/>
            <pc:sldMk cId="753198646" sldId="288"/>
            <ac:spMk id="2" creationId="{8A41B454-88AF-408E-8FC1-DBCC3195502E}"/>
          </ac:spMkLst>
        </pc:spChg>
      </pc:sldChg>
      <pc:sldChg chg="addSp delSp modSp mod modNotesTx">
        <pc:chgData name="Elisa Kaufman" userId="96334e60-e498-466b-b279-5c902561c2da" providerId="ADAL" clId="{E168057C-FFC4-412B-A5C5-51ACB5B8CC65}" dt="2024-01-26T13:59:15.319" v="302" actId="20577"/>
        <pc:sldMkLst>
          <pc:docMk/>
          <pc:sldMk cId="2890129503" sldId="289"/>
        </pc:sldMkLst>
        <pc:spChg chg="mod">
          <ac:chgData name="Elisa Kaufman" userId="96334e60-e498-466b-b279-5c902561c2da" providerId="ADAL" clId="{E168057C-FFC4-412B-A5C5-51ACB5B8CC65}" dt="2024-01-26T13:58:41.742" v="294" actId="20577"/>
          <ac:spMkLst>
            <pc:docMk/>
            <pc:sldMk cId="2890129503" sldId="289"/>
            <ac:spMk id="3" creationId="{458BE66C-C1FB-4FC2-BC16-46AEEE76F641}"/>
          </ac:spMkLst>
        </pc:spChg>
        <pc:spChg chg="add del mod">
          <ac:chgData name="Elisa Kaufman" userId="96334e60-e498-466b-b279-5c902561c2da" providerId="ADAL" clId="{E168057C-FFC4-412B-A5C5-51ACB5B8CC65}" dt="2024-01-26T13:50:16.399" v="275" actId="478"/>
          <ac:spMkLst>
            <pc:docMk/>
            <pc:sldMk cId="2890129503" sldId="289"/>
            <ac:spMk id="4" creationId="{8CF2BA32-D638-ABFF-D881-AC1297DACB1C}"/>
          </ac:spMkLst>
        </pc:spChg>
        <pc:spChg chg="add del mod">
          <ac:chgData name="Elisa Kaufman" userId="96334e60-e498-466b-b279-5c902561c2da" providerId="ADAL" clId="{E168057C-FFC4-412B-A5C5-51ACB5B8CC65}" dt="2024-01-26T13:23:03.188" v="227"/>
          <ac:spMkLst>
            <pc:docMk/>
            <pc:sldMk cId="2890129503" sldId="289"/>
            <ac:spMk id="5" creationId="{FD067AF6-C519-6FFE-5B07-A44268F3183D}"/>
          </ac:spMkLst>
        </pc:spChg>
        <pc:graphicFrameChg chg="add del mod">
          <ac:chgData name="Elisa Kaufman" userId="96334e60-e498-466b-b279-5c902561c2da" providerId="ADAL" clId="{E168057C-FFC4-412B-A5C5-51ACB5B8CC65}" dt="2024-01-26T13:50:22.138" v="276" actId="478"/>
          <ac:graphicFrameMkLst>
            <pc:docMk/>
            <pc:sldMk cId="2890129503" sldId="289"/>
            <ac:graphicFrameMk id="2" creationId="{11CBF256-43AA-0E7C-2A6D-19EE50C5AB04}"/>
          </ac:graphicFrameMkLst>
        </pc:graphicFrameChg>
        <pc:graphicFrameChg chg="del">
          <ac:chgData name="Elisa Kaufman" userId="96334e60-e498-466b-b279-5c902561c2da" providerId="ADAL" clId="{E168057C-FFC4-412B-A5C5-51ACB5B8CC65}" dt="2024-01-26T13:20:37.777" v="226" actId="478"/>
          <ac:graphicFrameMkLst>
            <pc:docMk/>
            <pc:sldMk cId="2890129503" sldId="289"/>
            <ac:graphicFrameMk id="4" creationId="{11CBF256-43AA-0E7C-2A6D-19EE50C5AB04}"/>
          </ac:graphicFrameMkLst>
        </pc:graphicFrameChg>
        <pc:graphicFrameChg chg="add mod">
          <ac:chgData name="Elisa Kaufman" userId="96334e60-e498-466b-b279-5c902561c2da" providerId="ADAL" clId="{E168057C-FFC4-412B-A5C5-51ACB5B8CC65}" dt="2024-01-26T13:59:01.882" v="296"/>
          <ac:graphicFrameMkLst>
            <pc:docMk/>
            <pc:sldMk cId="2890129503" sldId="289"/>
            <ac:graphicFrameMk id="5" creationId="{11CBF256-43AA-0E7C-2A6D-19EE50C5AB04}"/>
          </ac:graphicFrameMkLst>
        </pc:graphicFrameChg>
        <pc:picChg chg="add del mod">
          <ac:chgData name="Elisa Kaufman" userId="96334e60-e498-466b-b279-5c902561c2da" providerId="ADAL" clId="{E168057C-FFC4-412B-A5C5-51ACB5B8CC65}" dt="2024-01-26T13:50:00.780" v="274" actId="478"/>
          <ac:picMkLst>
            <pc:docMk/>
            <pc:sldMk cId="2890129503" sldId="289"/>
            <ac:picMk id="12" creationId="{043BB374-771C-9B3C-8A1B-3D7E673CEED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nrc-my.sharepoint.com/personal/elisa_pnrconsortium_org/Documents/Desktop/things%20for%20corinna-membership%20pnrc%20website/PNRC%20Study%20Progress%20%20Slide%20instructions%20for%20PNRC%20present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PNRC</a:t>
            </a:r>
            <a:r>
              <a:rPr lang="en-US" baseline="0"/>
              <a:t> Study Progress Slide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82311156059619"/>
          <c:y val="0.12171142770386864"/>
          <c:w val="0.8630653278431939"/>
          <c:h val="0.698554636937339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Commitment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Sheet1!$B$10:$B$20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6-4CFA-8C39-DEEB208D1CF6}"/>
            </c:ext>
          </c:extLst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IRB submitted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Sheet1!$C$10:$C$20</c:f>
              <c:numCache>
                <c:formatCode>General</c:formatCode>
                <c:ptCount val="11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6-4CFA-8C39-DEEB208D1CF6}"/>
            </c:ext>
          </c:extLst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IRB approved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Sheet1!$D$10:$D$20</c:f>
              <c:numCache>
                <c:formatCode>General</c:formatCode>
                <c:ptCount val="11"/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56-4CFA-8C39-DEEB208D1CF6}"/>
            </c:ext>
          </c:extLst>
        </c:ser>
        <c:ser>
          <c:idx val="3"/>
          <c:order val="3"/>
          <c:tx>
            <c:strRef>
              <c:f>Sheet1!$E$9</c:f>
              <c:strCache>
                <c:ptCount val="1"/>
                <c:pt idx="0">
                  <c:v>DUA/MTA executed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Sheet1!$E$10:$E$20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56-4CFA-8C39-DEEB208D1CF6}"/>
            </c:ext>
          </c:extLst>
        </c:ser>
        <c:ser>
          <c:idx val="4"/>
          <c:order val="4"/>
          <c:tx>
            <c:strRef>
              <c:f>Sheet1!$F$9</c:f>
              <c:strCache>
                <c:ptCount val="1"/>
                <c:pt idx="0">
                  <c:v>Enrolling participants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Sheet1!$F$10:$F$20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56-4CFA-8C39-DEEB208D1CF6}"/>
            </c:ext>
          </c:extLst>
        </c:ser>
        <c:ser>
          <c:idx val="5"/>
          <c:order val="5"/>
          <c:tx>
            <c:strRef>
              <c:f>Sheet1!$G$9</c:f>
              <c:strCache>
                <c:ptCount val="1"/>
                <c:pt idx="0">
                  <c:v>Met Enrollment Target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Sheet1!$G$10:$G$20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56-4CFA-8C39-DEEB208D1CF6}"/>
            </c:ext>
          </c:extLst>
        </c:ser>
        <c:ser>
          <c:idx val="6"/>
          <c:order val="6"/>
          <c:tx>
            <c:strRef>
              <c:f>Sheet1!$H$9</c:f>
              <c:strCache>
                <c:ptCount val="1"/>
                <c:pt idx="0">
                  <c:v>Have you completed the study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Sheet1!$H$10:$H$20</c:f>
              <c:numCache>
                <c:formatCode>General</c:formatCode>
                <c:ptCount val="11"/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56-4CFA-8C39-DEEB208D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0558112"/>
        <c:axId val="570280368"/>
      </c:barChart>
      <c:catAx>
        <c:axId val="57055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280368"/>
        <c:crosses val="autoZero"/>
        <c:auto val="1"/>
        <c:lblAlgn val="ctr"/>
        <c:lblOffset val="100"/>
        <c:noMultiLvlLbl val="0"/>
      </c:catAx>
      <c:valAx>
        <c:axId val="57028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55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Completed Study Presentation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pPr>
              <a:defRPr/>
            </a:pPr>
            <a:fld id="{260233BF-1B48-47B3-B96C-7199A2325F78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pPr>
              <a:defRPr/>
            </a:pPr>
            <a:fld id="{934EB009-4975-4294-8CD4-EB6044A5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0662AD-326B-4815-9581-8F0CBF1CD9E2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08025"/>
            <a:ext cx="530542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CE21C-40EE-4984-9922-5E3D39DC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2B60C2-EAC6-4C79-AB1A-4D6762BB4F22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72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 to 1-2 small paragraphs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CE21C-40EE-4984-9922-5E3D39DC94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71984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 “PNRC </a:t>
            </a:r>
            <a:r>
              <a:rPr lang="en-US"/>
              <a:t>Study Progress” </a:t>
            </a:r>
            <a:r>
              <a:rPr lang="en-US" dirty="0"/>
              <a:t>hover over image and click “ctrl” and image, or go to https://pnrconsortium.org/resource/physicians  (Found on PNRC website, Resources, Physician Resources, PNRC Study Progress Slide instructions.</a:t>
            </a:r>
          </a:p>
          <a:p>
            <a:endParaRPr lang="en-US" dirty="0"/>
          </a:p>
          <a:p>
            <a:r>
              <a:rPr lang="en-US" dirty="0"/>
              <a:t>Open file.</a:t>
            </a:r>
          </a:p>
          <a:p>
            <a:endParaRPr lang="en-US" dirty="0"/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Instructions: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List all participating sites in column A</a:t>
            </a:r>
            <a:r>
              <a:rPr lang="en-US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Input “1” in which stage they are at</a:t>
            </a:r>
            <a:r>
              <a:rPr lang="en-US" dirty="0"/>
              <a:t> (columns B-H)</a:t>
            </a:r>
          </a:p>
          <a:p>
            <a:r>
              <a:rPr lang="en-US" dirty="0"/>
              <a:t>Save your data</a:t>
            </a:r>
          </a:p>
          <a:p>
            <a:r>
              <a:rPr lang="en-US" dirty="0"/>
              <a:t>Click on the graph and copy and paste to this template.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CE21C-40EE-4984-9922-5E3D39DC94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557713"/>
            <a:ext cx="100663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55789" y="4840288"/>
            <a:ext cx="8202611" cy="476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gradFill flip="none" rotWithShape="1">
            <a:gsLst>
              <a:gs pos="0">
                <a:srgbClr val="813772"/>
              </a:gs>
              <a:gs pos="50000">
                <a:srgbClr val="D5A7B1">
                  <a:shade val="67500"/>
                  <a:satMod val="115000"/>
                </a:srgbClr>
              </a:gs>
              <a:gs pos="100000">
                <a:srgbClr val="813772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100" y="5118100"/>
            <a:ext cx="10020300" cy="7715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621" y="4887172"/>
            <a:ext cx="10059021" cy="1821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-4763" y="4883940"/>
            <a:ext cx="10063163" cy="77228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549640" cy="1445284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ramond Kursiv Halbfett" pitchFamily="18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4380" y="3529677"/>
            <a:ext cx="8549640" cy="117248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Garamond Kursiv Halbfett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8B4620-2584-49E5-AC03-ACF6F2B2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E116FB93-04B5-4D60-905E-A0135DE091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80" y="199559"/>
            <a:ext cx="1593740" cy="13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08F1-CB6F-4E44-ABCA-D640098E0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66856"/>
            <a:ext cx="9052560" cy="1117071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446212"/>
            <a:ext cx="4444207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446212"/>
            <a:ext cx="4445953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7B8BA5-3827-47D9-B6F0-3CBADDCC5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0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E3C4-E9C5-49CE-905A-0E37417D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9275" y="5810250"/>
            <a:ext cx="5434013" cy="900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813772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4988" y="5803900"/>
            <a:ext cx="4059237" cy="912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46" y="5659878"/>
            <a:ext cx="3742545" cy="1056348"/>
          </a:xfrm>
          <a:prstGeom prst="rtTriangle">
            <a:avLst/>
          </a:pr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60" y="5656442"/>
            <a:ext cx="3746060" cy="10597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3238" y="268288"/>
            <a:ext cx="9051925" cy="1117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1447800"/>
            <a:ext cx="905192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800600" y="6260306"/>
            <a:ext cx="401638" cy="35718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DDC9C70-ED2D-4839-85D6-580DD3B57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58" y="5656442"/>
            <a:ext cx="1007354" cy="848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2" r:id="rId2"/>
    <p:sldLayoutId id="2147483844" r:id="rId3"/>
    <p:sldLayoutId id="2147483851" r:id="rId4"/>
    <p:sldLayoutId id="214748384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Garamond Kursiv Halbfett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6">
            <a:lumMod val="75000"/>
          </a:schemeClr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6"/>
        </a:buClr>
        <a:buFont typeface="Verdana" pitchFamily="34" charset="0"/>
        <a:buChar char="◦"/>
        <a:defRPr sz="23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nrc-my.sharepoint.com/personal/elisa_pnrconsortium_org/Documents/Desktop/things%20for%20corinna-membership%20pnrc%20website/PNRC%20Study%20Progress%20%20Slide%20instructions%20for%20PNRC%20presentations.xlsx?web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618220" cy="2438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/>
            </a:br>
            <a:r>
              <a:rPr lang="en-US"/>
              <a:t>New </a:t>
            </a:r>
            <a:r>
              <a:rPr lang="en-US" dirty="0"/>
              <a:t>Study</a:t>
            </a:r>
            <a:br>
              <a:rPr lang="en-US" dirty="0"/>
            </a:br>
            <a:r>
              <a:rPr lang="en-US" dirty="0"/>
              <a:t> (15 minute presentation)</a:t>
            </a:r>
            <a:br>
              <a:rPr lang="en-US" dirty="0"/>
            </a:br>
            <a:r>
              <a:rPr lang="en-US" sz="2200" b="0" dirty="0"/>
              <a:t>(Approved studies that have not yet been presented at a meeting)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457200" y="379412"/>
            <a:ext cx="9262542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dirty="0"/>
              <a:t>“Title of Study here”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Latha" pitchFamily="2"/>
              <a:cs typeface="Latha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C7837-374C-565A-7745-A7FBB1A79C57}"/>
              </a:ext>
            </a:extLst>
          </p:cNvPr>
          <p:cNvSpPr txBox="1"/>
          <p:nvPr/>
        </p:nvSpPr>
        <p:spPr>
          <a:xfrm>
            <a:off x="2179320" y="1674812"/>
            <a:ext cx="5699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PI Name and Institution</a:t>
            </a: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cs typeface="Latha" pitchFamily="2"/>
            </a:endParaRP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Latha" pitchFamily="2"/>
              </a:rPr>
              <a:t>Co-I Name and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41B454-88AF-408E-8FC1-DBCC31955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Introduction/Background</a:t>
            </a:r>
          </a:p>
          <a:p>
            <a:r>
              <a:rPr lang="en-US" dirty="0"/>
              <a:t>Unanswered question(s)</a:t>
            </a:r>
          </a:p>
          <a:p>
            <a:r>
              <a:rPr lang="en-US" dirty="0"/>
              <a:t>Hypothesis</a:t>
            </a:r>
          </a:p>
          <a:p>
            <a:r>
              <a:rPr lang="en-US" dirty="0"/>
              <a:t>Proposed study design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50FBAA-C6D8-4BAD-8FF4-4B173D1F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Brief Description of Study</a:t>
            </a:r>
          </a:p>
        </p:txBody>
      </p:sp>
    </p:spTree>
    <p:extLst>
      <p:ext uri="{BB962C8B-B14F-4D97-AF65-F5344CB8AC3E}">
        <p14:creationId xmlns:p14="http://schemas.microsoft.com/office/powerpoint/2010/main" val="75319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280044"/>
            <a:ext cx="9402423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endParaRPr lang="en-US" sz="4900" dirty="0">
              <a:solidFill>
                <a:srgbClr val="813772"/>
              </a:solidFill>
              <a:ea typeface="Latha" pitchFamily="2"/>
              <a:cs typeface="Latha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174163" cy="4422775"/>
          </a:xfrm>
        </p:spPr>
        <p:txBody>
          <a:bodyPr/>
          <a:lstStyle/>
          <a:p>
            <a:r>
              <a:rPr lang="en-US" dirty="0"/>
              <a:t># of sites participating</a:t>
            </a:r>
          </a:p>
          <a:p>
            <a:r>
              <a:rPr lang="en-US" dirty="0"/>
              <a:t># of subjects enrolled</a:t>
            </a:r>
          </a:p>
          <a:p>
            <a:r>
              <a:rPr lang="en-US" dirty="0"/>
              <a:t>Status: Ready to accept sites/subjects?</a:t>
            </a:r>
          </a:p>
        </p:txBody>
      </p:sp>
    </p:spTree>
    <p:extLst>
      <p:ext uri="{BB962C8B-B14F-4D97-AF65-F5344CB8AC3E}">
        <p14:creationId xmlns:p14="http://schemas.microsoft.com/office/powerpoint/2010/main" val="279077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8BE66C-C1FB-4FC2-BC16-46AEEE76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PNRC Study Progress</a:t>
            </a:r>
            <a:br>
              <a:rPr lang="en-US" dirty="0"/>
            </a:br>
            <a:r>
              <a:rPr lang="en-US" dirty="0"/>
              <a:t>“Put title of Study here”</a:t>
            </a:r>
          </a:p>
        </p:txBody>
      </p:sp>
      <p:graphicFrame>
        <p:nvGraphicFramePr>
          <p:cNvPr id="5" name="Chart 4">
            <a:hlinkClick r:id="rId3"/>
            <a:extLst>
              <a:ext uri="{FF2B5EF4-FFF2-40B4-BE49-F238E27FC236}">
                <a16:creationId xmlns:a16="http://schemas.microsoft.com/office/drawing/2014/main" id="{11CBF256-43AA-0E7C-2A6D-19EE50C5AB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725271"/>
              </p:ext>
            </p:extLst>
          </p:nvPr>
        </p:nvGraphicFramePr>
        <p:xfrm>
          <a:off x="685800" y="1536701"/>
          <a:ext cx="8686800" cy="486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012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E9744D-60BF-438C-BBA5-A027D9CB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065212"/>
            <a:ext cx="9174162" cy="4805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471E67-404A-491C-9267-1959C139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proved not yet enroll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8CBDA2C8EB14BB28C637724935BE7" ma:contentTypeVersion="9" ma:contentTypeDescription="Create a new document." ma:contentTypeScope="" ma:versionID="8296404fe1ee414d03a3b040b353764d">
  <xsd:schema xmlns:xsd="http://www.w3.org/2001/XMLSchema" xmlns:xs="http://www.w3.org/2001/XMLSchema" xmlns:p="http://schemas.microsoft.com/office/2006/metadata/properties" xmlns:ns3="ecbe66b0-1b8a-46d1-9887-6045f63e961a" targetNamespace="http://schemas.microsoft.com/office/2006/metadata/properties" ma:root="true" ma:fieldsID="181600021926b4439be2d0e4bd61734e" ns3:_="">
    <xsd:import namespace="ecbe66b0-1b8a-46d1-9887-6045f63e9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e66b0-1b8a-46d1-9887-6045f63e9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9F9D0F-5285-4563-AA1E-10D68381A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e66b0-1b8a-46d1-9887-6045f63e9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04BFE3-15B4-476A-9D2E-6567589390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0084DF-DCA6-4B4F-9524-2CC4267D503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Approved not yet enrolling</Template>
  <TotalTime>829</TotalTime>
  <Words>190</Words>
  <Application>Microsoft Office PowerPoint</Application>
  <PresentationFormat>Custom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Garamond Kursiv Halbfett</vt:lpstr>
      <vt:lpstr>Latha</vt:lpstr>
      <vt:lpstr>Lucida Sans Unicode</vt:lpstr>
      <vt:lpstr>Times New Roman</vt:lpstr>
      <vt:lpstr>Verdana</vt:lpstr>
      <vt:lpstr>Wingdings 2</vt:lpstr>
      <vt:lpstr>Wingdings 3</vt:lpstr>
      <vt:lpstr>Approved not yet enrolling</vt:lpstr>
      <vt:lpstr>      New Study  (15 minute presentation) (Approved studies that have not yet been presented at a meeting) </vt:lpstr>
      <vt:lpstr>“Title of Study here”</vt:lpstr>
      <vt:lpstr>Brief Description of Study</vt:lpstr>
      <vt:lpstr>PowerPoint Presentation</vt:lpstr>
      <vt:lpstr>PNRC Study Progress “Put title of Study here”</vt:lpstr>
      <vt:lpstr>PowerPoint Presentation</vt:lpstr>
    </vt:vector>
  </TitlesOfParts>
  <Company>NCHRI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Bowers, Corinna</dc:creator>
  <cp:lastModifiedBy>Elisa Kaufman</cp:lastModifiedBy>
  <cp:revision>30</cp:revision>
  <dcterms:created xsi:type="dcterms:W3CDTF">2014-02-12T12:23:09Z</dcterms:created>
  <dcterms:modified xsi:type="dcterms:W3CDTF">2024-01-26T15:47:29Z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0x01010013D8CBDA2C8EB14BB28C637724935BE7</vt:lpwstr>
  </property>
</Properties>
</file>