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4"/>
  </p:sldMasterIdLst>
  <p:notesMasterIdLst>
    <p:notesMasterId r:id="rId9"/>
  </p:notesMasterIdLst>
  <p:handoutMasterIdLst>
    <p:handoutMasterId r:id="rId10"/>
  </p:handoutMasterIdLst>
  <p:sldIdLst>
    <p:sldId id="256" r:id="rId5"/>
    <p:sldId id="283" r:id="rId6"/>
    <p:sldId id="287" r:id="rId7"/>
    <p:sldId id="288" r:id="rId8"/>
  </p:sldIdLst>
  <p:sldSz cx="10058400" cy="6702425"/>
  <p:notesSz cx="7086600" cy="9429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0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3772"/>
    <a:srgbClr val="B858A3"/>
    <a:srgbClr val="002A3C"/>
    <a:srgbClr val="D5A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78C90B-3EF2-48A4-9D74-FAB7575C7C04}" v="3" dt="2019-06-11T23:02:16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67442" autoAdjust="0"/>
  </p:normalViewPr>
  <p:slideViewPr>
    <p:cSldViewPr>
      <p:cViewPr varScale="1">
        <p:scale>
          <a:sx n="78" d="100"/>
          <a:sy n="78" d="100"/>
        </p:scale>
        <p:origin x="1842" y="78"/>
      </p:cViewPr>
      <p:guideLst>
        <p:guide orient="horz" pos="2111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962" y="78"/>
      </p:cViewPr>
      <p:guideLst>
        <p:guide orient="horz" pos="2970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Completed Study Presentation Template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r">
              <a:defRPr sz="1200"/>
            </a:lvl1pPr>
          </a:lstStyle>
          <a:p>
            <a:pPr>
              <a:defRPr/>
            </a:pPr>
            <a:fld id="{260233BF-1B48-47B3-B96C-7199A2325F78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r">
              <a:defRPr sz="1200"/>
            </a:lvl1pPr>
          </a:lstStyle>
          <a:p>
            <a:pPr>
              <a:defRPr/>
            </a:pPr>
            <a:fld id="{934EB009-4975-4294-8CD4-EB6044A55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7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F0662AD-326B-4815-9581-8F0CBF1CD9E2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708025"/>
            <a:ext cx="5305425" cy="3535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9925"/>
            <a:ext cx="5670550" cy="4243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C8CE21C-40EE-4984-9922-5E3D39DC9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65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B2B60C2-EAC6-4C79-AB1A-4D6762BB4F22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880" indent="-285723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2893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050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207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364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521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8678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5835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835487A-CF0B-45EA-81E6-A78B1E332D48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05728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880" indent="-285723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2893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050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207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364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521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8678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5835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835487A-CF0B-45EA-81E6-A78B1E332D48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71984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include appropriate details such</a:t>
            </a:r>
            <a:r>
              <a:rPr lang="en-US" baseline="0" dirty="0"/>
              <a:t> as :</a:t>
            </a:r>
          </a:p>
          <a:p>
            <a:r>
              <a:rPr lang="en-US" baseline="0" dirty="0"/>
              <a:t>	Goals and Progress:</a:t>
            </a:r>
          </a:p>
          <a:p>
            <a:r>
              <a:rPr lang="en-US" baseline="0" dirty="0"/>
              <a:t>	- Current: (number of subjects / centers)</a:t>
            </a:r>
          </a:p>
          <a:p>
            <a:r>
              <a:rPr lang="en-US" baseline="0" dirty="0"/>
              <a:t>	- Goal: ( number of subjects by what date?</a:t>
            </a:r>
          </a:p>
          <a:p>
            <a:r>
              <a:rPr lang="en-US" baseline="0" dirty="0"/>
              <a:t>	- Complete enrollment by what date?</a:t>
            </a:r>
          </a:p>
          <a:p>
            <a:r>
              <a:rPr lang="en-US" baseline="0" dirty="0"/>
              <a:t>	- Submit abstract yes/no?</a:t>
            </a:r>
          </a:p>
          <a:p>
            <a:r>
              <a:rPr lang="en-US" baseline="0" dirty="0"/>
              <a:t>	- Additional centers needed, number?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8CE21C-40EE-4984-9922-5E3D39DC94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8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557713"/>
            <a:ext cx="10066338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855789" y="4840288"/>
            <a:ext cx="8202611" cy="476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gradFill flip="none" rotWithShape="1">
            <a:gsLst>
              <a:gs pos="0">
                <a:srgbClr val="813772"/>
              </a:gs>
              <a:gs pos="50000">
                <a:srgbClr val="D5A7B1">
                  <a:shade val="67500"/>
                  <a:satMod val="115000"/>
                </a:srgbClr>
              </a:gs>
              <a:gs pos="100000">
                <a:srgbClr val="813772"/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8100" y="5118100"/>
            <a:ext cx="10020300" cy="7715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81377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621" y="4887172"/>
            <a:ext cx="10059021" cy="182160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2A3C"/>
              </a:gs>
              <a:gs pos="50000">
                <a:srgbClr val="813772"/>
              </a:gs>
              <a:gs pos="70000">
                <a:srgbClr val="813772"/>
              </a:gs>
              <a:gs pos="100000">
                <a:srgbClr val="813772"/>
              </a:gs>
            </a:gsLst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-4763" y="4883940"/>
            <a:ext cx="10063163" cy="77228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4380" y="2055812"/>
            <a:ext cx="8549640" cy="1445284"/>
          </a:xfrm>
        </p:spPr>
        <p:txBody>
          <a:bodyPr anchor="b"/>
          <a:lstStyle>
            <a:lvl1pPr algn="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ramond Kursiv Halbfett" pitchFamily="18" charset="0"/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54380" y="3529677"/>
            <a:ext cx="8549640" cy="117248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Garamond Kursiv Halbfett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18B4620-2584-49E5-AC03-ACF6F2B21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E116FB93-04B5-4D60-905E-A0135DE091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380" y="199559"/>
            <a:ext cx="1593740" cy="134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00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DC60D3-87AC-4A0F-BCF3-95D206984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E08F1-CB6F-4E44-ABCA-D640098E0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3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66856"/>
            <a:ext cx="9052560" cy="1117071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2920" y="1446212"/>
            <a:ext cx="4444207" cy="464820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1446212"/>
            <a:ext cx="4445953" cy="464820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7B8BA5-3827-47D9-B6F0-3CBADDCC5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40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2E3C4-E9C5-49CE-905A-0E37417D1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49275" y="5810250"/>
            <a:ext cx="5434013" cy="900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813772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34988" y="5803900"/>
            <a:ext cx="4059237" cy="912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81377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646" y="5659878"/>
            <a:ext cx="3742545" cy="1056348"/>
          </a:xfrm>
          <a:prstGeom prst="rtTriangle">
            <a:avLst/>
          </a:prstGeom>
          <a:gradFill>
            <a:gsLst>
              <a:gs pos="0">
                <a:srgbClr val="002A3C"/>
              </a:gs>
              <a:gs pos="50000">
                <a:srgbClr val="813772"/>
              </a:gs>
              <a:gs pos="70000">
                <a:srgbClr val="813772"/>
              </a:gs>
              <a:gs pos="100000">
                <a:srgbClr val="813772"/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160" y="5656442"/>
            <a:ext cx="3746060" cy="105978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3238" y="268288"/>
            <a:ext cx="9051925" cy="11176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03238" y="1447800"/>
            <a:ext cx="9051925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800600" y="6260306"/>
            <a:ext cx="401638" cy="357187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90DC60D3-87AC-4A0F-BCF3-95D206984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DDC9C70-ED2D-4839-85D6-580DD3B57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758" y="5656442"/>
            <a:ext cx="1007354" cy="8483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52" r:id="rId2"/>
    <p:sldLayoutId id="2147483844" r:id="rId3"/>
    <p:sldLayoutId id="2147483851" r:id="rId4"/>
    <p:sldLayoutId id="214748384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Garamond Kursiv Halbfett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6">
            <a:lumMod val="75000"/>
          </a:schemeClr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6"/>
        </a:buClr>
        <a:buFont typeface="Verdana" pitchFamily="34" charset="0"/>
        <a:buChar char="◦"/>
        <a:defRPr sz="2300"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6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6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6"/>
        </a:buClr>
        <a:buFont typeface="Wingdings 2" pitchFamily="18" charset="2"/>
        <a:buChar char=""/>
        <a:defRPr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055812"/>
            <a:ext cx="8618220" cy="1905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Add Title</a:t>
            </a:r>
            <a:br>
              <a:rPr lang="en-US" dirty="0"/>
            </a:br>
            <a:r>
              <a:rPr lang="en-US" dirty="0"/>
              <a:t>[Add PI/Sub-I Name]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>
          <a:xfrm>
            <a:off x="457200" y="379412"/>
            <a:ext cx="9262542" cy="80127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400" dirty="0">
                <a:solidFill>
                  <a:schemeClr val="accent6">
                    <a:lumMod val="75000"/>
                  </a:schemeClr>
                </a:solidFill>
                <a:ea typeface="Latha" pitchFamily="2"/>
                <a:cs typeface="Latha" pitchFamily="2"/>
              </a:rPr>
              <a:t>Hypothesis or Methods</a:t>
            </a:r>
          </a:p>
        </p:txBody>
      </p:sp>
    </p:spTree>
    <p:extLst>
      <p:ext uri="{BB962C8B-B14F-4D97-AF65-F5344CB8AC3E}">
        <p14:creationId xmlns:p14="http://schemas.microsoft.com/office/powerpoint/2010/main" val="130456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45"/>
    </mc:Choice>
    <mc:Fallback xmlns="">
      <p:transition spd="slow" advTm="3064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>
          <a:xfrm>
            <a:off x="304800" y="280044"/>
            <a:ext cx="9402423" cy="80127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900" dirty="0">
                <a:solidFill>
                  <a:srgbClr val="813772"/>
                </a:solidFill>
                <a:ea typeface="Latha" pitchFamily="2"/>
                <a:cs typeface="Latha" pitchFamily="2"/>
              </a:rPr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9174163" cy="44227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7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45"/>
    </mc:Choice>
    <mc:Fallback xmlns="">
      <p:transition spd="slow" advTm="3064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38800" y="1385888"/>
            <a:ext cx="3745675" cy="392514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821888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proved not yet enroll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D8CBDA2C8EB14BB28C637724935BE7" ma:contentTypeVersion="9" ma:contentTypeDescription="Create a new document." ma:contentTypeScope="" ma:versionID="8296404fe1ee414d03a3b040b353764d">
  <xsd:schema xmlns:xsd="http://www.w3.org/2001/XMLSchema" xmlns:xs="http://www.w3.org/2001/XMLSchema" xmlns:p="http://schemas.microsoft.com/office/2006/metadata/properties" xmlns:ns3="ecbe66b0-1b8a-46d1-9887-6045f63e961a" targetNamespace="http://schemas.microsoft.com/office/2006/metadata/properties" ma:root="true" ma:fieldsID="181600021926b4439be2d0e4bd61734e" ns3:_="">
    <xsd:import namespace="ecbe66b0-1b8a-46d1-9887-6045f63e96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be66b0-1b8a-46d1-9887-6045f63e96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8A1646-FCB4-41B9-913E-CB7CC12E44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be66b0-1b8a-46d1-9887-6045f63e96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765BCB-12DD-4F71-9997-2680ABF141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60763B-105C-4484-9A27-AF45C225581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Approved not yet enrolling</Template>
  <TotalTime>718</TotalTime>
  <Words>78</Words>
  <Application>Microsoft Office PowerPoint</Application>
  <PresentationFormat>Custom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Garamond Kursiv Halbfett</vt:lpstr>
      <vt:lpstr>Lucida Sans Unicode</vt:lpstr>
      <vt:lpstr>Times New Roman</vt:lpstr>
      <vt:lpstr>Verdana</vt:lpstr>
      <vt:lpstr>Wingdings 2</vt:lpstr>
      <vt:lpstr>Wingdings 3</vt:lpstr>
      <vt:lpstr>Approved not yet enrolling</vt:lpstr>
      <vt:lpstr>Add Title [Add PI/Sub-I Name]</vt:lpstr>
      <vt:lpstr>Hypothesis or Methods</vt:lpstr>
      <vt:lpstr>Data</vt:lpstr>
      <vt:lpstr>Goals</vt:lpstr>
    </vt:vector>
  </TitlesOfParts>
  <Company>NCHRI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Bowers, Corinna</dc:creator>
  <cp:lastModifiedBy>Corinna Bowers</cp:lastModifiedBy>
  <cp:revision>28</cp:revision>
  <dcterms:created xsi:type="dcterms:W3CDTF">2014-02-12T12:23:09Z</dcterms:created>
  <dcterms:modified xsi:type="dcterms:W3CDTF">2020-02-14T17:11:23Z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0x01010013D8CBDA2C8EB14BB28C637724935BE7</vt:lpwstr>
  </property>
</Properties>
</file>