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3" r:id="rId6"/>
    <p:sldId id="288" r:id="rId7"/>
    <p:sldId id="287" r:id="rId8"/>
    <p:sldId id="289" r:id="rId9"/>
    <p:sldId id="290" r:id="rId10"/>
  </p:sldIdLst>
  <p:sldSz cx="10058400" cy="6702425"/>
  <p:notesSz cx="7086600" cy="9429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0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72"/>
    <a:srgbClr val="B858A3"/>
    <a:srgbClr val="002A3C"/>
    <a:srgbClr val="D5A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D813C-BE2F-4673-872E-03AA2D5088C7}" v="2" dt="2024-01-26T13:54:23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67442" autoAdjust="0"/>
  </p:normalViewPr>
  <p:slideViewPr>
    <p:cSldViewPr>
      <p:cViewPr varScale="1">
        <p:scale>
          <a:sx n="47" d="100"/>
          <a:sy n="47" d="100"/>
        </p:scale>
        <p:origin x="1326" y="42"/>
      </p:cViewPr>
      <p:guideLst>
        <p:guide orient="horz" pos="2111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962" y="78"/>
      </p:cViewPr>
      <p:guideLst>
        <p:guide orient="horz" pos="2970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Kaufman" userId="96334e60-e498-466b-b279-5c902561c2da" providerId="ADAL" clId="{E0486187-F399-45A6-BCFF-E1753433A041}"/>
    <pc:docChg chg="custSel modSld">
      <pc:chgData name="Elisa Kaufman" userId="96334e60-e498-466b-b279-5c902561c2da" providerId="ADAL" clId="{E0486187-F399-45A6-BCFF-E1753433A041}" dt="2024-01-11T14:52:07.603" v="64" actId="20577"/>
      <pc:docMkLst>
        <pc:docMk/>
      </pc:docMkLst>
      <pc:sldChg chg="modSp mod modNotesTx">
        <pc:chgData name="Elisa Kaufman" userId="96334e60-e498-466b-b279-5c902561c2da" providerId="ADAL" clId="{E0486187-F399-45A6-BCFF-E1753433A041}" dt="2024-01-11T14:52:07.603" v="64" actId="20577"/>
        <pc:sldMkLst>
          <pc:docMk/>
          <pc:sldMk cId="2890129503" sldId="289"/>
        </pc:sldMkLst>
        <pc:graphicFrameChg chg="mod">
          <ac:chgData name="Elisa Kaufman" userId="96334e60-e498-466b-b279-5c902561c2da" providerId="ADAL" clId="{E0486187-F399-45A6-BCFF-E1753433A041}" dt="2024-01-11T14:50:02.256" v="4"/>
          <ac:graphicFrameMkLst>
            <pc:docMk/>
            <pc:sldMk cId="2890129503" sldId="289"/>
            <ac:graphicFrameMk id="4" creationId="{11CBF256-43AA-0E7C-2A6D-19EE50C5AB04}"/>
          </ac:graphicFrameMkLst>
        </pc:graphicFrameChg>
      </pc:sldChg>
    </pc:docChg>
  </pc:docChgLst>
  <pc:docChgLst>
    <pc:chgData name="Elisa Kaufman" userId="96334e60-e498-466b-b279-5c902561c2da" providerId="ADAL" clId="{2EAD813C-BE2F-4673-872E-03AA2D5088C7}"/>
    <pc:docChg chg="custSel modSld">
      <pc:chgData name="Elisa Kaufman" userId="96334e60-e498-466b-b279-5c902561c2da" providerId="ADAL" clId="{2EAD813C-BE2F-4673-872E-03AA2D5088C7}" dt="2024-01-26T15:52:03.125" v="253" actId="20577"/>
      <pc:docMkLst>
        <pc:docMk/>
      </pc:docMkLst>
      <pc:sldChg chg="modSp mod">
        <pc:chgData name="Elisa Kaufman" userId="96334e60-e498-466b-b279-5c902561c2da" providerId="ADAL" clId="{2EAD813C-BE2F-4673-872E-03AA2D5088C7}" dt="2024-01-26T15:52:03.125" v="253" actId="20577"/>
        <pc:sldMkLst>
          <pc:docMk/>
          <pc:sldMk cId="0" sldId="256"/>
        </pc:sldMkLst>
        <pc:spChg chg="mod">
          <ac:chgData name="Elisa Kaufman" userId="96334e60-e498-466b-b279-5c902561c2da" providerId="ADAL" clId="{2EAD813C-BE2F-4673-872E-03AA2D5088C7}" dt="2024-01-26T15:52:03.125" v="253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Elisa Kaufman" userId="96334e60-e498-466b-b279-5c902561c2da" providerId="ADAL" clId="{2EAD813C-BE2F-4673-872E-03AA2D5088C7}" dt="2024-01-26T14:04:47.746" v="152" actId="20577"/>
        <pc:sldMkLst>
          <pc:docMk/>
          <pc:sldMk cId="1304562708" sldId="283"/>
        </pc:sldMkLst>
        <pc:spChg chg="mod">
          <ac:chgData name="Elisa Kaufman" userId="96334e60-e498-466b-b279-5c902561c2da" providerId="ADAL" clId="{2EAD813C-BE2F-4673-872E-03AA2D5088C7}" dt="2024-01-26T14:04:47.746" v="152" actId="20577"/>
          <ac:spMkLst>
            <pc:docMk/>
            <pc:sldMk cId="1304562708" sldId="283"/>
            <ac:spMk id="3" creationId="{AB5C7837-374C-565A-7745-A7FBB1A79C57}"/>
          </ac:spMkLst>
        </pc:spChg>
      </pc:sldChg>
      <pc:sldChg chg="modSp mod">
        <pc:chgData name="Elisa Kaufman" userId="96334e60-e498-466b-b279-5c902561c2da" providerId="ADAL" clId="{2EAD813C-BE2F-4673-872E-03AA2D5088C7}" dt="2024-01-26T14:05:25.901" v="236" actId="20577"/>
        <pc:sldMkLst>
          <pc:docMk/>
          <pc:sldMk cId="753198646" sldId="288"/>
        </pc:sldMkLst>
        <pc:spChg chg="mod">
          <ac:chgData name="Elisa Kaufman" userId="96334e60-e498-466b-b279-5c902561c2da" providerId="ADAL" clId="{2EAD813C-BE2F-4673-872E-03AA2D5088C7}" dt="2024-01-26T14:05:25.901" v="236" actId="20577"/>
          <ac:spMkLst>
            <pc:docMk/>
            <pc:sldMk cId="753198646" sldId="288"/>
            <ac:spMk id="2" creationId="{8A41B454-88AF-408E-8FC1-DBCC3195502E}"/>
          </ac:spMkLst>
        </pc:spChg>
      </pc:sldChg>
      <pc:sldChg chg="addSp delSp modSp mod modNotesTx">
        <pc:chgData name="Elisa Kaufman" userId="96334e60-e498-466b-b279-5c902561c2da" providerId="ADAL" clId="{2EAD813C-BE2F-4673-872E-03AA2D5088C7}" dt="2024-01-26T13:59:47.396" v="101" actId="20577"/>
        <pc:sldMkLst>
          <pc:docMk/>
          <pc:sldMk cId="2890129503" sldId="289"/>
        </pc:sldMkLst>
        <pc:spChg chg="mod">
          <ac:chgData name="Elisa Kaufman" userId="96334e60-e498-466b-b279-5c902561c2da" providerId="ADAL" clId="{2EAD813C-BE2F-4673-872E-03AA2D5088C7}" dt="2024-01-26T13:58:20.818" v="94" actId="313"/>
          <ac:spMkLst>
            <pc:docMk/>
            <pc:sldMk cId="2890129503" sldId="289"/>
            <ac:spMk id="3" creationId="{458BE66C-C1FB-4FC2-BC16-46AEEE76F641}"/>
          </ac:spMkLst>
        </pc:spChg>
        <pc:spChg chg="add del mod">
          <ac:chgData name="Elisa Kaufman" userId="96334e60-e498-466b-b279-5c902561c2da" providerId="ADAL" clId="{2EAD813C-BE2F-4673-872E-03AA2D5088C7}" dt="2024-01-26T13:49:14.660" v="1"/>
          <ac:spMkLst>
            <pc:docMk/>
            <pc:sldMk cId="2890129503" sldId="289"/>
            <ac:spMk id="5" creationId="{59685557-B7A6-AE09-7ECD-E00E2E7B5BCF}"/>
          </ac:spMkLst>
        </pc:spChg>
        <pc:graphicFrameChg chg="del">
          <ac:chgData name="Elisa Kaufman" userId="96334e60-e498-466b-b279-5c902561c2da" providerId="ADAL" clId="{2EAD813C-BE2F-4673-872E-03AA2D5088C7}" dt="2024-01-26T13:49:08.890" v="0" actId="478"/>
          <ac:graphicFrameMkLst>
            <pc:docMk/>
            <pc:sldMk cId="2890129503" sldId="289"/>
            <ac:graphicFrameMk id="4" creationId="{11CBF256-43AA-0E7C-2A6D-19EE50C5AB04}"/>
          </ac:graphicFrameMkLst>
        </pc:graphicFrameChg>
        <pc:graphicFrameChg chg="add mod">
          <ac:chgData name="Elisa Kaufman" userId="96334e60-e498-466b-b279-5c902561c2da" providerId="ADAL" clId="{2EAD813C-BE2F-4673-872E-03AA2D5088C7}" dt="2024-01-26T13:54:23.718" v="3"/>
          <ac:graphicFrameMkLst>
            <pc:docMk/>
            <pc:sldMk cId="2890129503" sldId="289"/>
            <ac:graphicFrameMk id="6" creationId="{11CBF256-43AA-0E7C-2A6D-19EE50C5AB04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nrc-my.sharepoint.com/personal/elisa_pnrconsortium_org/Documents/Desktop/things%20for%20corinna-membership%20pnrc%20website/PNRC%20Study%20Progress%20%20Slide%20instructions%20for%20PNRC%20present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PNRC</a:t>
            </a:r>
            <a:r>
              <a:rPr lang="en-US" baseline="0"/>
              <a:t> Study Progress Slide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Commitment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Sheet1!$B$10:$B$20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2-42B8-A916-E30576119547}"/>
            </c:ext>
          </c:extLst>
        </c:ser>
        <c:ser>
          <c:idx val="1"/>
          <c:order val="1"/>
          <c:tx>
            <c:strRef>
              <c:f>Sheet1!$C$9</c:f>
              <c:strCache>
                <c:ptCount val="1"/>
                <c:pt idx="0">
                  <c:v>IRB submitted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Sheet1!$C$10:$C$20</c:f>
              <c:numCache>
                <c:formatCode>General</c:formatCode>
                <c:ptCount val="11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52-42B8-A916-E30576119547}"/>
            </c:ext>
          </c:extLst>
        </c:ser>
        <c:ser>
          <c:idx val="2"/>
          <c:order val="2"/>
          <c:tx>
            <c:strRef>
              <c:f>Sheet1!$D$9</c:f>
              <c:strCache>
                <c:ptCount val="1"/>
                <c:pt idx="0">
                  <c:v>IRB approved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Sheet1!$D$10:$D$20</c:f>
              <c:numCache>
                <c:formatCode>General</c:formatCode>
                <c:ptCount val="11"/>
                <c:pt idx="2">
                  <c:v>1</c:v>
                </c:pt>
                <c:pt idx="3">
                  <c:v>1</c:v>
                </c:pt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52-42B8-A916-E30576119547}"/>
            </c:ext>
          </c:extLst>
        </c:ser>
        <c:ser>
          <c:idx val="3"/>
          <c:order val="3"/>
          <c:tx>
            <c:strRef>
              <c:f>Sheet1!$E$9</c:f>
              <c:strCache>
                <c:ptCount val="1"/>
                <c:pt idx="0">
                  <c:v>DUA/MTA executed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Sheet1!$E$10:$E$20</c:f>
              <c:numCache>
                <c:formatCode>General</c:formatCode>
                <c:ptCount val="11"/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52-42B8-A916-E30576119547}"/>
            </c:ext>
          </c:extLst>
        </c:ser>
        <c:ser>
          <c:idx val="4"/>
          <c:order val="4"/>
          <c:tx>
            <c:strRef>
              <c:f>Sheet1!$F$9</c:f>
              <c:strCache>
                <c:ptCount val="1"/>
                <c:pt idx="0">
                  <c:v>Enrolling participants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Sheet1!$F$10:$F$20</c:f>
              <c:numCache>
                <c:formatCode>General</c:formatCode>
                <c:ptCount val="11"/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52-42B8-A916-E30576119547}"/>
            </c:ext>
          </c:extLst>
        </c:ser>
        <c:ser>
          <c:idx val="5"/>
          <c:order val="5"/>
          <c:tx>
            <c:strRef>
              <c:f>Sheet1!$G$9</c:f>
              <c:strCache>
                <c:ptCount val="1"/>
                <c:pt idx="0">
                  <c:v>Met Enrollment Target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Sheet1!$G$10:$G$20</c:f>
              <c:numCache>
                <c:formatCode>General</c:formatCode>
                <c:ptCount val="11"/>
                <c:pt idx="7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52-42B8-A916-E30576119547}"/>
            </c:ext>
          </c:extLst>
        </c:ser>
        <c:ser>
          <c:idx val="6"/>
          <c:order val="6"/>
          <c:tx>
            <c:strRef>
              <c:f>Sheet1!$H$9</c:f>
              <c:strCache>
                <c:ptCount val="1"/>
                <c:pt idx="0">
                  <c:v>Have you completed the study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Sheet1!$A$10:$A$20</c:f>
              <c:strCache>
                <c:ptCount val="11"/>
                <c:pt idx="0">
                  <c:v>Sick Kids</c:v>
                </c:pt>
                <c:pt idx="1">
                  <c:v>Rady</c:v>
                </c:pt>
                <c:pt idx="2">
                  <c:v>NYMC</c:v>
                </c:pt>
                <c:pt idx="3">
                  <c:v>Columbia</c:v>
                </c:pt>
                <c:pt idx="4">
                  <c:v>Seattle</c:v>
                </c:pt>
                <c:pt idx="5">
                  <c:v>Einstein</c:v>
                </c:pt>
                <c:pt idx="6">
                  <c:v>BCH</c:v>
                </c:pt>
                <c:pt idx="7">
                  <c:v>Emory</c:v>
                </c:pt>
                <c:pt idx="8">
                  <c:v>Northwestern</c:v>
                </c:pt>
                <c:pt idx="9">
                  <c:v>BCM</c:v>
                </c:pt>
                <c:pt idx="10">
                  <c:v>WUSTL</c:v>
                </c:pt>
              </c:strCache>
            </c:strRef>
          </c:cat>
          <c:val>
            <c:numRef>
              <c:f>Sheet1!$H$10:$H$20</c:f>
              <c:numCache>
                <c:formatCode>General</c:formatCode>
                <c:ptCount val="11"/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52-42B8-A916-E30576119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0558112"/>
        <c:axId val="570280368"/>
      </c:barChart>
      <c:catAx>
        <c:axId val="570558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280368"/>
        <c:crosses val="autoZero"/>
        <c:auto val="1"/>
        <c:lblAlgn val="ctr"/>
        <c:lblOffset val="100"/>
        <c:noMultiLvlLbl val="0"/>
      </c:catAx>
      <c:valAx>
        <c:axId val="570280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55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Completed Study Presentation Template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/>
          <a:lstStyle>
            <a:lvl1pPr algn="r">
              <a:defRPr sz="1200"/>
            </a:lvl1pPr>
          </a:lstStyle>
          <a:p>
            <a:pPr>
              <a:defRPr/>
            </a:pPr>
            <a:fld id="{260233BF-1B48-47B3-B96C-7199A2325F78}" type="datetimeFigureOut">
              <a:rPr lang="en-US"/>
              <a:pPr>
                <a:defRPr/>
              </a:pPr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4375" tIns="47188" rIns="94375" bIns="47188" rtlCol="0" anchor="b"/>
          <a:lstStyle>
            <a:lvl1pPr algn="r">
              <a:defRPr sz="1200"/>
            </a:lvl1pPr>
          </a:lstStyle>
          <a:p>
            <a:pPr>
              <a:defRPr/>
            </a:pPr>
            <a:fld id="{934EB009-4975-4294-8CD4-EB6044A5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F0662AD-326B-4815-9581-8F0CBF1CD9E2}" type="datetimeFigureOut">
              <a:rPr lang="en-US"/>
              <a:pPr>
                <a:defRPr/>
              </a:pPr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08025"/>
            <a:ext cx="530542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8CE21C-40EE-4984-9922-5E3D39DC9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B2B60C2-EAC6-4C79-AB1A-4D6762BB4F22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880" indent="-285723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2893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050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207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364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521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8678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5835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35487A-CF0B-45EA-81E6-A78B1E332D48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572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Limit to 1-2 small paragraphs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CE21C-40EE-4984-9922-5E3D39DC94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8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880" indent="-285723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2893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050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207" indent="-22857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364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521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8678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5835" indent="-22857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35487A-CF0B-45EA-81E6-A78B1E332D48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71984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 “PNRC Study Progress” hover over image and click “ctrl” and image, or go to https://pnrconsortium.org/resource/physicians  (Found on PNRC website, Resources, Physician Resources, PNRC Study Progress slide instructions.</a:t>
            </a:r>
          </a:p>
          <a:p>
            <a:endParaRPr lang="en-US" dirty="0"/>
          </a:p>
          <a:p>
            <a:r>
              <a:rPr lang="en-US" dirty="0"/>
              <a:t>Open file.</a:t>
            </a:r>
          </a:p>
          <a:p>
            <a:endParaRPr lang="en-US" dirty="0"/>
          </a:p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Instructions: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List all participating sites in column A</a:t>
            </a:r>
            <a:r>
              <a:rPr lang="en-US" dirty="0"/>
              <a:t> 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Input “1” in which stage they are at</a:t>
            </a:r>
            <a:r>
              <a:rPr lang="en-US" dirty="0"/>
              <a:t> (columns B-H)</a:t>
            </a:r>
          </a:p>
          <a:p>
            <a:r>
              <a:rPr lang="en-US" dirty="0"/>
              <a:t>Save your data</a:t>
            </a:r>
          </a:p>
          <a:p>
            <a:r>
              <a:rPr lang="en-US" dirty="0"/>
              <a:t>Click on the graph and copy and paste to this template.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CE21C-40EE-4984-9922-5E3D39DC94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7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557713"/>
            <a:ext cx="10066338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855789" y="4840288"/>
            <a:ext cx="8202611" cy="476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gradFill flip="none" rotWithShape="1">
            <a:gsLst>
              <a:gs pos="0">
                <a:srgbClr val="813772"/>
              </a:gs>
              <a:gs pos="50000">
                <a:srgbClr val="D5A7B1">
                  <a:shade val="67500"/>
                  <a:satMod val="115000"/>
                </a:srgbClr>
              </a:gs>
              <a:gs pos="100000">
                <a:srgbClr val="813772"/>
              </a:gs>
            </a:gsLst>
            <a:path path="circle">
              <a:fillToRect r="100000" b="100000"/>
            </a:path>
            <a:tileRect l="-100000" t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8100" y="5118100"/>
            <a:ext cx="10020300" cy="7715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8137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621" y="4887172"/>
            <a:ext cx="10059021" cy="18216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2A3C"/>
              </a:gs>
              <a:gs pos="50000">
                <a:srgbClr val="813772"/>
              </a:gs>
              <a:gs pos="70000">
                <a:srgbClr val="813772"/>
              </a:gs>
              <a:gs pos="100000">
                <a:srgbClr val="813772"/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-4763" y="4883940"/>
            <a:ext cx="10063163" cy="77228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4380" y="2055812"/>
            <a:ext cx="8549640" cy="1445284"/>
          </a:xfrm>
        </p:spPr>
        <p:txBody>
          <a:bodyPr anchor="b"/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aramond Kursiv Halbfett" pitchFamily="18" charset="0"/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4380" y="3529677"/>
            <a:ext cx="8549640" cy="117248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Garamond Kursiv Halbfett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8B4620-2584-49E5-AC03-ACF6F2B21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E116FB93-04B5-4D60-905E-A0135DE091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80" y="199559"/>
            <a:ext cx="1593740" cy="134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00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DC60D3-87AC-4A0F-BCF3-95D206984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08F1-CB6F-4E44-ABCA-D640098E0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66856"/>
            <a:ext cx="9052560" cy="1117071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1446212"/>
            <a:ext cx="4444207" cy="46482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1446212"/>
            <a:ext cx="4445953" cy="46482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7B8BA5-3827-47D9-B6F0-3CBADDCC5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40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E3C4-E9C5-49CE-905A-0E37417D1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49275" y="5810250"/>
            <a:ext cx="5434013" cy="900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813772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34988" y="5803900"/>
            <a:ext cx="4059237" cy="912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81377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46" y="5659878"/>
            <a:ext cx="3742545" cy="1056348"/>
          </a:xfrm>
          <a:prstGeom prst="rtTriangle">
            <a:avLst/>
          </a:prstGeom>
          <a:gradFill>
            <a:gsLst>
              <a:gs pos="0">
                <a:srgbClr val="002A3C"/>
              </a:gs>
              <a:gs pos="50000">
                <a:srgbClr val="813772"/>
              </a:gs>
              <a:gs pos="70000">
                <a:srgbClr val="813772"/>
              </a:gs>
              <a:gs pos="100000">
                <a:srgbClr val="813772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60" y="5656442"/>
            <a:ext cx="3746060" cy="10597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3238" y="268288"/>
            <a:ext cx="9051925" cy="11176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03238" y="1447800"/>
            <a:ext cx="9051925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800600" y="6260306"/>
            <a:ext cx="401638" cy="357187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90DC60D3-87AC-4A0F-BCF3-95D206984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DDC9C70-ED2D-4839-85D6-580DD3B57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758" y="5656442"/>
            <a:ext cx="1007354" cy="8483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52" r:id="rId2"/>
    <p:sldLayoutId id="2147483844" r:id="rId3"/>
    <p:sldLayoutId id="2147483851" r:id="rId4"/>
    <p:sldLayoutId id="214748384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Garamond Kursiv Halbfett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6">
            <a:lumMod val="75000"/>
          </a:schemeClr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6"/>
        </a:buClr>
        <a:buFont typeface="Verdana" pitchFamily="34" charset="0"/>
        <a:buChar char="◦"/>
        <a:defRPr sz="23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6"/>
        </a:buClr>
        <a:buFont typeface="Wingdings 2" pitchFamily="18" charset="2"/>
        <a:buChar char=""/>
        <a:defRPr kern="1200">
          <a:solidFill>
            <a:schemeClr val="tx1"/>
          </a:solidFill>
          <a:latin typeface="Garamond Kursiv Halbfett" pitchFamily="18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nrc-my.sharepoint.com/personal/elisa_pnrconsortium_org/Documents/Desktop/things%20for%20corinna-membership%20pnrc%20website/PNRC%20Study%20Progress%20%20Slide%20instructions%20for%20PNRC%20presentations.xlsx?web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398712"/>
            <a:ext cx="8618220" cy="1905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Approved Study</a:t>
            </a:r>
            <a:br>
              <a:rPr lang="en-US" dirty="0"/>
            </a:br>
            <a:r>
              <a:rPr lang="en-US" dirty="0"/>
              <a:t>5-minute blitz</a:t>
            </a:r>
            <a:br>
              <a:rPr lang="en-US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457200" y="379412"/>
            <a:ext cx="9262542" cy="80127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5400" dirty="0"/>
              <a:t>“Title of Study here”</a:t>
            </a:r>
            <a:endParaRPr lang="en-US" sz="4400" dirty="0">
              <a:solidFill>
                <a:schemeClr val="accent6">
                  <a:lumMod val="75000"/>
                </a:schemeClr>
              </a:solidFill>
              <a:ea typeface="Latha" pitchFamily="2"/>
              <a:cs typeface="Latha" pitchFamily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C7837-374C-565A-7745-A7FBB1A79C57}"/>
              </a:ext>
            </a:extLst>
          </p:cNvPr>
          <p:cNvSpPr txBox="1"/>
          <p:nvPr/>
        </p:nvSpPr>
        <p:spPr>
          <a:xfrm>
            <a:off x="2238591" y="2055812"/>
            <a:ext cx="56997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Latha" pitchFamily="2"/>
                <a:cs typeface="Latha" pitchFamily="2"/>
              </a:rPr>
              <a:t>PI Name and Institution</a:t>
            </a:r>
          </a:p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  <a:cs typeface="Latha" pitchFamily="2"/>
            </a:endParaRP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Latha" pitchFamily="2"/>
              </a:rPr>
              <a:t>Co-I Name and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6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45"/>
    </mc:Choice>
    <mc:Fallback xmlns="">
      <p:transition spd="slow" advTm="3064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41B454-88AF-408E-8FC1-DBCC31955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Introduction/Background</a:t>
            </a:r>
          </a:p>
          <a:p>
            <a:r>
              <a:rPr lang="en-US" dirty="0"/>
              <a:t>Unanswered question(s)</a:t>
            </a:r>
          </a:p>
          <a:p>
            <a:r>
              <a:rPr lang="en-US" dirty="0"/>
              <a:t>Hypothesis</a:t>
            </a:r>
          </a:p>
          <a:p>
            <a:r>
              <a:rPr lang="en-US" dirty="0"/>
              <a:t>Proposed study design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50FBAA-C6D8-4BAD-8FF4-4B173D1F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Brief Description of Study</a:t>
            </a:r>
          </a:p>
        </p:txBody>
      </p:sp>
    </p:spTree>
    <p:extLst>
      <p:ext uri="{BB962C8B-B14F-4D97-AF65-F5344CB8AC3E}">
        <p14:creationId xmlns:p14="http://schemas.microsoft.com/office/powerpoint/2010/main" val="75319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304800" y="280044"/>
            <a:ext cx="9402423" cy="80127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endParaRPr lang="en-US" sz="4900" dirty="0">
              <a:solidFill>
                <a:srgbClr val="813772"/>
              </a:solidFill>
              <a:ea typeface="Latha" pitchFamily="2"/>
              <a:cs typeface="Latha" pitchFamily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9174163" cy="4422775"/>
          </a:xfrm>
        </p:spPr>
        <p:txBody>
          <a:bodyPr/>
          <a:lstStyle/>
          <a:p>
            <a:r>
              <a:rPr lang="en-US" dirty="0"/>
              <a:t># of sites participating</a:t>
            </a:r>
          </a:p>
          <a:p>
            <a:r>
              <a:rPr lang="en-US" dirty="0"/>
              <a:t># of subjects enrolled</a:t>
            </a:r>
          </a:p>
          <a:p>
            <a:r>
              <a:rPr lang="en-US" dirty="0"/>
              <a:t>Status: Still accepting sites? Yes or No</a:t>
            </a:r>
          </a:p>
          <a:p>
            <a:r>
              <a:rPr lang="en-US" dirty="0"/>
              <a:t>Still accepting new subjects?</a:t>
            </a:r>
          </a:p>
          <a:p>
            <a:r>
              <a:rPr lang="en-US" dirty="0"/>
              <a:t>Completed/Published?</a:t>
            </a:r>
          </a:p>
          <a:p>
            <a:r>
              <a:rPr lang="en-US" dirty="0"/>
              <a:t>Plan to publish? Where?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7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45"/>
    </mc:Choice>
    <mc:Fallback xmlns="">
      <p:transition spd="slow" advTm="3064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8BE66C-C1FB-4FC2-BC16-46AEEE76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PNRC Study Progress</a:t>
            </a:r>
            <a:br>
              <a:rPr lang="en-US" dirty="0"/>
            </a:br>
            <a:r>
              <a:rPr lang="en-US" dirty="0"/>
              <a:t>“Put title of Study here”</a:t>
            </a:r>
          </a:p>
        </p:txBody>
      </p:sp>
      <p:graphicFrame>
        <p:nvGraphicFramePr>
          <p:cNvPr id="6" name="Content Placeholder 5">
            <a:hlinkClick r:id="rId3"/>
            <a:extLst>
              <a:ext uri="{FF2B5EF4-FFF2-40B4-BE49-F238E27FC236}">
                <a16:creationId xmlns:a16="http://schemas.microsoft.com/office/drawing/2014/main" id="{11CBF256-43AA-0E7C-2A6D-19EE50C5AB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510353"/>
              </p:ext>
            </p:extLst>
          </p:nvPr>
        </p:nvGraphicFramePr>
        <p:xfrm>
          <a:off x="503238" y="1447800"/>
          <a:ext cx="9051925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9012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E9744D-60BF-438C-BBA5-A027D9CBE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065212"/>
            <a:ext cx="9174162" cy="4805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471E67-404A-491C-9267-1959C139A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18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proved not yet enroll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D8CBDA2C8EB14BB28C637724935BE7" ma:contentTypeVersion="9" ma:contentTypeDescription="Create a new document." ma:contentTypeScope="" ma:versionID="8296404fe1ee414d03a3b040b353764d">
  <xsd:schema xmlns:xsd="http://www.w3.org/2001/XMLSchema" xmlns:xs="http://www.w3.org/2001/XMLSchema" xmlns:p="http://schemas.microsoft.com/office/2006/metadata/properties" xmlns:ns3="ecbe66b0-1b8a-46d1-9887-6045f63e961a" targetNamespace="http://schemas.microsoft.com/office/2006/metadata/properties" ma:root="true" ma:fieldsID="181600021926b4439be2d0e4bd61734e" ns3:_="">
    <xsd:import namespace="ecbe66b0-1b8a-46d1-9887-6045f63e96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e66b0-1b8a-46d1-9887-6045f63e96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04BFE3-15B4-476A-9D2E-6567589390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0084DF-DCA6-4B4F-9524-2CC4267D50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F9F9D0F-5285-4563-AA1E-10D68381A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be66b0-1b8a-46d1-9887-6045f63e96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Approved not yet enrolling</Template>
  <TotalTime>821</TotalTime>
  <Words>182</Words>
  <Application>Microsoft Office PowerPoint</Application>
  <PresentationFormat>Custom</PresentationFormat>
  <Paragraphs>33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Garamond Kursiv Halbfett</vt:lpstr>
      <vt:lpstr>Latha</vt:lpstr>
      <vt:lpstr>Lucida Sans Unicode</vt:lpstr>
      <vt:lpstr>Times New Roman</vt:lpstr>
      <vt:lpstr>Verdana</vt:lpstr>
      <vt:lpstr>Wingdings 2</vt:lpstr>
      <vt:lpstr>Wingdings 3</vt:lpstr>
      <vt:lpstr>Approved not yet enrolling</vt:lpstr>
      <vt:lpstr> Approved Study 5-minute blitz </vt:lpstr>
      <vt:lpstr>“Title of Study here”</vt:lpstr>
      <vt:lpstr>Brief Description of Study</vt:lpstr>
      <vt:lpstr>PowerPoint Presentation</vt:lpstr>
      <vt:lpstr>PNRC Study Progress “Put title of Study here”</vt:lpstr>
      <vt:lpstr>PowerPoint Presentation</vt:lpstr>
    </vt:vector>
  </TitlesOfParts>
  <Company>NCHRI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Bowers, Corinna</dc:creator>
  <cp:lastModifiedBy>Elisa Kaufman</cp:lastModifiedBy>
  <cp:revision>27</cp:revision>
  <dcterms:created xsi:type="dcterms:W3CDTF">2014-02-12T12:23:09Z</dcterms:created>
  <dcterms:modified xsi:type="dcterms:W3CDTF">2024-01-26T15:52:12Z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0x01010013D8CBDA2C8EB14BB28C637724935BE7</vt:lpwstr>
  </property>
</Properties>
</file>